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12192000" cy="16256000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990" y="-22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7A9E-535E-4C21-9EEE-C44E32258473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79638" y="1235075"/>
            <a:ext cx="24987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AD578-80EF-4072-8F4A-2550148C1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42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37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0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53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87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9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32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63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40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7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83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1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87C4-E188-43DC-B3BC-72AAD3F94542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CF4C-71DC-450F-B0F2-7BF919034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76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761E68C-3D33-44D0-A8E3-D3A9102B1EC0}"/>
              </a:ext>
            </a:extLst>
          </p:cNvPr>
          <p:cNvSpPr txBox="1"/>
          <p:nvPr/>
        </p:nvSpPr>
        <p:spPr>
          <a:xfrm>
            <a:off x="241299" y="65872"/>
            <a:ext cx="8127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Übergabeprotokoll Vereinsanlage Reiterverein Kirtorf und Umgebung e.V.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EB536B7-B48E-402F-883F-84AFCED3E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799" y="139810"/>
            <a:ext cx="2328901" cy="1719125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DF04E00-504F-46F9-B3B6-8D70C7729A23}"/>
              </a:ext>
            </a:extLst>
          </p:cNvPr>
          <p:cNvSpPr txBox="1"/>
          <p:nvPr/>
        </p:nvSpPr>
        <p:spPr>
          <a:xfrm>
            <a:off x="322906" y="1486671"/>
            <a:ext cx="11546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Zwischen dem Reiterverein Kirtorf und __________________</a:t>
            </a:r>
          </a:p>
          <a:p>
            <a:endParaRPr lang="de-DE" sz="1600" b="1" dirty="0"/>
          </a:p>
          <a:p>
            <a:r>
              <a:rPr lang="de-DE" sz="2800" b="1" dirty="0"/>
              <a:t>für den Zeitraum __________________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8FFFC46-831E-4BB1-A10B-F19DFFD7135F}"/>
              </a:ext>
            </a:extLst>
          </p:cNvPr>
          <p:cNvSpPr txBox="1"/>
          <p:nvPr/>
        </p:nvSpPr>
        <p:spPr>
          <a:xfrm>
            <a:off x="-8467" y="2854573"/>
            <a:ext cx="121920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Übergabe</a:t>
            </a:r>
          </a:p>
        </p:txBody>
      </p:sp>
      <p:graphicFrame>
        <p:nvGraphicFramePr>
          <p:cNvPr id="3" name="Tabelle 5">
            <a:extLst>
              <a:ext uri="{FF2B5EF4-FFF2-40B4-BE49-F238E27FC236}">
                <a16:creationId xmlns:a16="http://schemas.microsoft.com/office/drawing/2014/main" id="{54A57050-A346-491A-8E35-FB9B9C83F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45584"/>
              </p:ext>
            </p:extLst>
          </p:nvPr>
        </p:nvGraphicFramePr>
        <p:xfrm>
          <a:off x="215903" y="4910397"/>
          <a:ext cx="11670497" cy="3657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75634">
                  <a:extLst>
                    <a:ext uri="{9D8B030D-6E8A-4147-A177-3AD203B41FA5}">
                      <a16:colId xmlns:a16="http://schemas.microsoft.com/office/drawing/2014/main" val="2641352046"/>
                    </a:ext>
                  </a:extLst>
                </a:gridCol>
                <a:gridCol w="797668">
                  <a:extLst>
                    <a:ext uri="{9D8B030D-6E8A-4147-A177-3AD203B41FA5}">
                      <a16:colId xmlns:a16="http://schemas.microsoft.com/office/drawing/2014/main" val="2541058748"/>
                    </a:ext>
                  </a:extLst>
                </a:gridCol>
                <a:gridCol w="889415">
                  <a:extLst>
                    <a:ext uri="{9D8B030D-6E8A-4147-A177-3AD203B41FA5}">
                      <a16:colId xmlns:a16="http://schemas.microsoft.com/office/drawing/2014/main" val="2644303043"/>
                    </a:ext>
                  </a:extLst>
                </a:gridCol>
                <a:gridCol w="3585308">
                  <a:extLst>
                    <a:ext uri="{9D8B030D-6E8A-4147-A177-3AD203B41FA5}">
                      <a16:colId xmlns:a16="http://schemas.microsoft.com/office/drawing/2014/main" val="544126757"/>
                    </a:ext>
                  </a:extLst>
                </a:gridCol>
                <a:gridCol w="992222">
                  <a:extLst>
                    <a:ext uri="{9D8B030D-6E8A-4147-A177-3AD203B41FA5}">
                      <a16:colId xmlns:a16="http://schemas.microsoft.com/office/drawing/2014/main" val="3253506790"/>
                    </a:ext>
                  </a:extLst>
                </a:gridCol>
                <a:gridCol w="1130250">
                  <a:extLst>
                    <a:ext uri="{9D8B030D-6E8A-4147-A177-3AD203B41FA5}">
                      <a16:colId xmlns:a16="http://schemas.microsoft.com/office/drawing/2014/main" val="446358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971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Reiterstübchen besenrein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Stallgasse gefegt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958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Teeküche besenrein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Wasser angestellt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36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Geschirr sauber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Heu vorhanden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49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Hallenvorraum gefegt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Stroh vorhanden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14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Reithalle abgezogen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Boxen sauber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2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Reitplatz abgezogen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Paddocks </a:t>
                      </a:r>
                      <a:r>
                        <a:rPr lang="de-DE" sz="2400" dirty="0" err="1"/>
                        <a:t>abgeäppelt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438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Toiletten sauber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Mist gesetzt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105338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E755E0CD-F4A0-4C19-8540-31225DF76AAA}"/>
              </a:ext>
            </a:extLst>
          </p:cNvPr>
          <p:cNvSpPr txBox="1"/>
          <p:nvPr/>
        </p:nvSpPr>
        <p:spPr>
          <a:xfrm>
            <a:off x="354530" y="9403262"/>
            <a:ext cx="1148293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400" dirty="0"/>
              <a:t>Liegt der Mietvertrag vor? 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Neue Hindernisstangen nicht als Trabstangen nutzen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Spiegel müssen während des Freilaufenlassens verhängt sein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Einweisung Heizung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Einweisung Mist setzen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Einweisung Spülmaschine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Geld für Getränke in Getränkekasse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Sauberes Stroh am Ende in Box 10 sammeln</a:t>
            </a:r>
          </a:p>
          <a:p>
            <a:pPr marL="342900" indent="-342900">
              <a:buFontTx/>
              <a:buChar char="-"/>
            </a:pPr>
            <a:endParaRPr lang="de-DE" sz="2400" dirty="0"/>
          </a:p>
          <a:p>
            <a:endParaRPr lang="de-DE" dirty="0"/>
          </a:p>
          <a:p>
            <a:pPr algn="ctr"/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b="1" dirty="0">
                <a:sym typeface="Wingdings" panose="05000000000000000000" pitchFamily="2" charset="2"/>
              </a:rPr>
              <a:t>Bei unsauberer Übergabe der Anlage (inkl. Paddocks und Stall) behält der Verein sich vor eine Reinigungspauschale von 50€ zu berechnen</a:t>
            </a:r>
            <a:endParaRPr lang="de-DE" sz="2400" b="1" dirty="0"/>
          </a:p>
        </p:txBody>
      </p:sp>
      <p:graphicFrame>
        <p:nvGraphicFramePr>
          <p:cNvPr id="11" name="Tabelle 11">
            <a:extLst>
              <a:ext uri="{FF2B5EF4-FFF2-40B4-BE49-F238E27FC236}">
                <a16:creationId xmlns:a16="http://schemas.microsoft.com/office/drawing/2014/main" id="{8F6ADAE3-4026-4D45-BB5B-38AF03D56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02806"/>
              </p:ext>
            </p:extLst>
          </p:nvPr>
        </p:nvGraphicFramePr>
        <p:xfrm>
          <a:off x="215901" y="8564000"/>
          <a:ext cx="11670497" cy="43120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49448">
                  <a:extLst>
                    <a:ext uri="{9D8B030D-6E8A-4147-A177-3AD203B41FA5}">
                      <a16:colId xmlns:a16="http://schemas.microsoft.com/office/drawing/2014/main" val="2504795180"/>
                    </a:ext>
                  </a:extLst>
                </a:gridCol>
                <a:gridCol w="1826165">
                  <a:extLst>
                    <a:ext uri="{9D8B030D-6E8A-4147-A177-3AD203B41FA5}">
                      <a16:colId xmlns:a16="http://schemas.microsoft.com/office/drawing/2014/main" val="772224194"/>
                    </a:ext>
                  </a:extLst>
                </a:gridCol>
                <a:gridCol w="443859">
                  <a:extLst>
                    <a:ext uri="{9D8B030D-6E8A-4147-A177-3AD203B41FA5}">
                      <a16:colId xmlns:a16="http://schemas.microsoft.com/office/drawing/2014/main" val="2912847382"/>
                    </a:ext>
                  </a:extLst>
                </a:gridCol>
                <a:gridCol w="2320751">
                  <a:extLst>
                    <a:ext uri="{9D8B030D-6E8A-4147-A177-3AD203B41FA5}">
                      <a16:colId xmlns:a16="http://schemas.microsoft.com/office/drawing/2014/main" val="2830880333"/>
                    </a:ext>
                  </a:extLst>
                </a:gridCol>
                <a:gridCol w="494586">
                  <a:extLst>
                    <a:ext uri="{9D8B030D-6E8A-4147-A177-3AD203B41FA5}">
                      <a16:colId xmlns:a16="http://schemas.microsoft.com/office/drawing/2014/main" val="2708698562"/>
                    </a:ext>
                  </a:extLst>
                </a:gridCol>
                <a:gridCol w="1781525">
                  <a:extLst>
                    <a:ext uri="{9D8B030D-6E8A-4147-A177-3AD203B41FA5}">
                      <a16:colId xmlns:a16="http://schemas.microsoft.com/office/drawing/2014/main" val="1154707725"/>
                    </a:ext>
                  </a:extLst>
                </a:gridCol>
                <a:gridCol w="488499">
                  <a:extLst>
                    <a:ext uri="{9D8B030D-6E8A-4147-A177-3AD203B41FA5}">
                      <a16:colId xmlns:a16="http://schemas.microsoft.com/office/drawing/2014/main" val="1784379155"/>
                    </a:ext>
                  </a:extLst>
                </a:gridCol>
                <a:gridCol w="1572531">
                  <a:extLst>
                    <a:ext uri="{9D8B030D-6E8A-4147-A177-3AD203B41FA5}">
                      <a16:colId xmlns:a16="http://schemas.microsoft.com/office/drawing/2014/main" val="3346801467"/>
                    </a:ext>
                  </a:extLst>
                </a:gridCol>
                <a:gridCol w="393133">
                  <a:extLst>
                    <a:ext uri="{9D8B030D-6E8A-4147-A177-3AD203B41FA5}">
                      <a16:colId xmlns:a16="http://schemas.microsoft.com/office/drawing/2014/main" val="566721443"/>
                    </a:ext>
                  </a:extLst>
                </a:gridCol>
              </a:tblGrid>
              <a:tr h="431206">
                <a:tc>
                  <a:txBody>
                    <a:bodyPr/>
                    <a:lstStyle/>
                    <a:p>
                      <a:r>
                        <a:rPr lang="de-DE" sz="2000" dirty="0"/>
                        <a:t>Schlüssel an Mieter: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Reithalle (Chip)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Reithalle (Schlüssel)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Reiterstübchen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Stall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835103"/>
                  </a:ext>
                </a:extLst>
              </a:tr>
            </a:tbl>
          </a:graphicData>
        </a:graphic>
      </p:graphicFrame>
      <p:sp>
        <p:nvSpPr>
          <p:cNvPr id="17" name="Textfeld 16">
            <a:extLst>
              <a:ext uri="{FF2B5EF4-FFF2-40B4-BE49-F238E27FC236}">
                <a16:creationId xmlns:a16="http://schemas.microsoft.com/office/drawing/2014/main" id="{E8A2030F-CC6E-4AA9-ACE0-DF5220CB9AFE}"/>
              </a:ext>
            </a:extLst>
          </p:cNvPr>
          <p:cNvSpPr txBox="1"/>
          <p:nvPr/>
        </p:nvSpPr>
        <p:spPr>
          <a:xfrm>
            <a:off x="664633" y="15197481"/>
            <a:ext cx="319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Unterschrift Mieter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2B75710-20C0-4461-9E45-90E46861E579}"/>
              </a:ext>
            </a:extLst>
          </p:cNvPr>
          <p:cNvSpPr txBox="1"/>
          <p:nvPr/>
        </p:nvSpPr>
        <p:spPr>
          <a:xfrm>
            <a:off x="6904566" y="15197481"/>
            <a:ext cx="319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Unterschrift Reiterverein Kirtorf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99FA2E2-AA5F-46FB-8E03-2FA9E3A480BD}"/>
              </a:ext>
            </a:extLst>
          </p:cNvPr>
          <p:cNvCxnSpPr/>
          <p:nvPr/>
        </p:nvCxnSpPr>
        <p:spPr>
          <a:xfrm>
            <a:off x="419100" y="15197481"/>
            <a:ext cx="4131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5595E1E5-C4D3-495F-8D0D-BD7CAC671566}"/>
              </a:ext>
            </a:extLst>
          </p:cNvPr>
          <p:cNvCxnSpPr/>
          <p:nvPr/>
        </p:nvCxnSpPr>
        <p:spPr>
          <a:xfrm>
            <a:off x="6972300" y="15166257"/>
            <a:ext cx="4131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4778D1ED-326E-4C9E-A83F-94A7A3412F9A}"/>
              </a:ext>
            </a:extLst>
          </p:cNvPr>
          <p:cNvSpPr/>
          <p:nvPr/>
        </p:nvSpPr>
        <p:spPr>
          <a:xfrm>
            <a:off x="236782" y="3762997"/>
            <a:ext cx="317500" cy="29063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8EF1980-DEB2-4123-8C85-F4FDD0BAFB27}"/>
              </a:ext>
            </a:extLst>
          </p:cNvPr>
          <p:cNvSpPr txBox="1"/>
          <p:nvPr/>
        </p:nvSpPr>
        <p:spPr>
          <a:xfrm>
            <a:off x="554282" y="3677480"/>
            <a:ext cx="139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Reithalle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B780332-9AD3-41D3-91E4-64DEF3C0190D}"/>
              </a:ext>
            </a:extLst>
          </p:cNvPr>
          <p:cNvSpPr/>
          <p:nvPr/>
        </p:nvSpPr>
        <p:spPr>
          <a:xfrm>
            <a:off x="236782" y="4234381"/>
            <a:ext cx="317500" cy="29063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6944DD14-C0C1-43D3-AA58-07164C56A0A8}"/>
              </a:ext>
            </a:extLst>
          </p:cNvPr>
          <p:cNvSpPr txBox="1"/>
          <p:nvPr/>
        </p:nvSpPr>
        <p:spPr>
          <a:xfrm>
            <a:off x="554282" y="4172670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Springplatz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DAB0996C-965E-4294-A4C3-C6C78B87A03C}"/>
              </a:ext>
            </a:extLst>
          </p:cNvPr>
          <p:cNvSpPr/>
          <p:nvPr/>
        </p:nvSpPr>
        <p:spPr>
          <a:xfrm>
            <a:off x="6823848" y="3745529"/>
            <a:ext cx="317500" cy="29063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D4D469D-3444-4D3D-849B-FA28182271C9}"/>
              </a:ext>
            </a:extLst>
          </p:cNvPr>
          <p:cNvSpPr txBox="1"/>
          <p:nvPr/>
        </p:nvSpPr>
        <p:spPr>
          <a:xfrm>
            <a:off x="7141348" y="3677480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Roundpen</a:t>
            </a:r>
            <a:endParaRPr lang="de-DE" sz="24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49A38B40-8B01-4F1C-B367-0446FCD095FF}"/>
              </a:ext>
            </a:extLst>
          </p:cNvPr>
          <p:cNvSpPr/>
          <p:nvPr/>
        </p:nvSpPr>
        <p:spPr>
          <a:xfrm>
            <a:off x="3081582" y="3747853"/>
            <a:ext cx="317500" cy="29063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3D06C73-F45A-47DA-A5AA-3D9E29E8F4C8}"/>
              </a:ext>
            </a:extLst>
          </p:cNvPr>
          <p:cNvSpPr txBox="1"/>
          <p:nvPr/>
        </p:nvSpPr>
        <p:spPr>
          <a:xfrm>
            <a:off x="3399081" y="3686142"/>
            <a:ext cx="2874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Stall und Paddocks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9574A9B-CF31-405A-A553-889FAB93682E}"/>
              </a:ext>
            </a:extLst>
          </p:cNvPr>
          <p:cNvSpPr/>
          <p:nvPr/>
        </p:nvSpPr>
        <p:spPr>
          <a:xfrm>
            <a:off x="3081582" y="4271229"/>
            <a:ext cx="317500" cy="29063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12A9109-8309-478E-ABAC-23AC13E2E845}"/>
              </a:ext>
            </a:extLst>
          </p:cNvPr>
          <p:cNvSpPr txBox="1"/>
          <p:nvPr/>
        </p:nvSpPr>
        <p:spPr>
          <a:xfrm>
            <a:off x="3399081" y="4209518"/>
            <a:ext cx="2874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Reiterstübchen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1CBC28BD-92BC-484C-903F-36F5463C2B78}"/>
              </a:ext>
            </a:extLst>
          </p:cNvPr>
          <p:cNvSpPr/>
          <p:nvPr/>
        </p:nvSpPr>
        <p:spPr>
          <a:xfrm>
            <a:off x="6823849" y="4265233"/>
            <a:ext cx="317500" cy="29063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157F52E-DCA3-4D89-9AFF-653710B5FBEB}"/>
              </a:ext>
            </a:extLst>
          </p:cNvPr>
          <p:cNvSpPr txBox="1"/>
          <p:nvPr/>
        </p:nvSpPr>
        <p:spPr>
          <a:xfrm>
            <a:off x="7141348" y="4209517"/>
            <a:ext cx="377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Teeküche und Toiletten</a:t>
            </a:r>
          </a:p>
        </p:txBody>
      </p:sp>
    </p:spTree>
    <p:extLst>
      <p:ext uri="{BB962C8B-B14F-4D97-AF65-F5344CB8AC3E}">
        <p14:creationId xmlns:p14="http://schemas.microsoft.com/office/powerpoint/2010/main" val="162920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EB536B7-B48E-402F-883F-84AFCED3E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8763" y="98689"/>
            <a:ext cx="2771936" cy="204616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8FFFC46-831E-4BB1-A10B-F19DFFD7135F}"/>
              </a:ext>
            </a:extLst>
          </p:cNvPr>
          <p:cNvSpPr txBox="1"/>
          <p:nvPr/>
        </p:nvSpPr>
        <p:spPr>
          <a:xfrm>
            <a:off x="-8467" y="2068349"/>
            <a:ext cx="12192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Rückgabe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CB85F11-F493-4705-940F-C892EC33D5EB}"/>
              </a:ext>
            </a:extLst>
          </p:cNvPr>
          <p:cNvSpPr txBox="1"/>
          <p:nvPr/>
        </p:nvSpPr>
        <p:spPr>
          <a:xfrm>
            <a:off x="-8467" y="6862449"/>
            <a:ext cx="12192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Abrechnung</a:t>
            </a:r>
          </a:p>
        </p:txBody>
      </p:sp>
      <p:graphicFrame>
        <p:nvGraphicFramePr>
          <p:cNvPr id="7" name="Tabelle 8">
            <a:extLst>
              <a:ext uri="{FF2B5EF4-FFF2-40B4-BE49-F238E27FC236}">
                <a16:creationId xmlns:a16="http://schemas.microsoft.com/office/drawing/2014/main" id="{CCAECF7E-696A-40F3-98BE-F27834A7B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45759"/>
              </p:ext>
            </p:extLst>
          </p:nvPr>
        </p:nvGraphicFramePr>
        <p:xfrm>
          <a:off x="140503" y="8128000"/>
          <a:ext cx="11897699" cy="66141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530455">
                  <a:extLst>
                    <a:ext uri="{9D8B030D-6E8A-4147-A177-3AD203B41FA5}">
                      <a16:colId xmlns:a16="http://schemas.microsoft.com/office/drawing/2014/main" val="2878873585"/>
                    </a:ext>
                  </a:extLst>
                </a:gridCol>
                <a:gridCol w="1988191">
                  <a:extLst>
                    <a:ext uri="{9D8B030D-6E8A-4147-A177-3AD203B41FA5}">
                      <a16:colId xmlns:a16="http://schemas.microsoft.com/office/drawing/2014/main" val="2829539854"/>
                    </a:ext>
                  </a:extLst>
                </a:gridCol>
                <a:gridCol w="352337">
                  <a:extLst>
                    <a:ext uri="{9D8B030D-6E8A-4147-A177-3AD203B41FA5}">
                      <a16:colId xmlns:a16="http://schemas.microsoft.com/office/drawing/2014/main" val="149653297"/>
                    </a:ext>
                  </a:extLst>
                </a:gridCol>
                <a:gridCol w="1191237">
                  <a:extLst>
                    <a:ext uri="{9D8B030D-6E8A-4147-A177-3AD203B41FA5}">
                      <a16:colId xmlns:a16="http://schemas.microsoft.com/office/drawing/2014/main" val="322088060"/>
                    </a:ext>
                  </a:extLst>
                </a:gridCol>
                <a:gridCol w="307273">
                  <a:extLst>
                    <a:ext uri="{9D8B030D-6E8A-4147-A177-3AD203B41FA5}">
                      <a16:colId xmlns:a16="http://schemas.microsoft.com/office/drawing/2014/main" val="4048712054"/>
                    </a:ext>
                  </a:extLst>
                </a:gridCol>
                <a:gridCol w="863249">
                  <a:extLst>
                    <a:ext uri="{9D8B030D-6E8A-4147-A177-3AD203B41FA5}">
                      <a16:colId xmlns:a16="http://schemas.microsoft.com/office/drawing/2014/main" val="2741569067"/>
                    </a:ext>
                  </a:extLst>
                </a:gridCol>
                <a:gridCol w="315533">
                  <a:extLst>
                    <a:ext uri="{9D8B030D-6E8A-4147-A177-3AD203B41FA5}">
                      <a16:colId xmlns:a16="http://schemas.microsoft.com/office/drawing/2014/main" val="1951797657"/>
                    </a:ext>
                  </a:extLst>
                </a:gridCol>
                <a:gridCol w="1349424">
                  <a:extLst>
                    <a:ext uri="{9D8B030D-6E8A-4147-A177-3AD203B41FA5}">
                      <a16:colId xmlns:a16="http://schemas.microsoft.com/office/drawing/2014/main" val="1119156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highlight>
                            <a:srgbClr val="FFFF00"/>
                          </a:highlight>
                        </a:rPr>
                        <a:t>Preise gültig ab 01.01.2023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Preis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Anzahl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Summe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080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Halle oder Springplatz Grundgebühr*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60€/Tag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1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Halle und Springplatz Grundgebühr*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80€/Tag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724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Energiezuschlag, Oktober-April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25€/Tag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61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Energiezuschlag, Mai-September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/>
                        <a:t>10€/Tag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411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Pferde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332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Hallennutzung externe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5€/Pferd/ Tag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513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Hallennutzung externe </a:t>
                      </a:r>
                    </a:p>
                    <a:p>
                      <a:r>
                        <a:rPr lang="de-DE" dirty="0"/>
                        <a:t>+ Box/Paddock inkl. Heu/Stroh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15€/Pferd/Tag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45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Box/Paddock inkl. Heu/Stroh </a:t>
                      </a:r>
                    </a:p>
                    <a:p>
                      <a:r>
                        <a:rPr lang="de-DE" dirty="0"/>
                        <a:t>für Hallennutzer des Vereins**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10€/Pferd/Tag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61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Box Anreise am Vorabend ab 18:00Uhr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5€/Pferd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081887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de-DE" dirty="0"/>
                        <a:t>*Anzahlung: (50% der Grundgebühr) bereits erhalten: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64423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Weiteres: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00311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r"/>
                      <a:r>
                        <a:rPr lang="de-DE" b="1" dirty="0"/>
                        <a:t>Gesamtsumme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338578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90FBF7CF-A4C7-4E7B-8457-9EB3A6542A53}"/>
              </a:ext>
            </a:extLst>
          </p:cNvPr>
          <p:cNvSpPr txBox="1"/>
          <p:nvPr/>
        </p:nvSpPr>
        <p:spPr>
          <a:xfrm>
            <a:off x="140504" y="7477214"/>
            <a:ext cx="1156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Rechnungsanschrift: ________________________________________________________</a:t>
            </a:r>
          </a:p>
        </p:txBody>
      </p:sp>
      <p:graphicFrame>
        <p:nvGraphicFramePr>
          <p:cNvPr id="16" name="Tabelle 11">
            <a:extLst>
              <a:ext uri="{FF2B5EF4-FFF2-40B4-BE49-F238E27FC236}">
                <a16:creationId xmlns:a16="http://schemas.microsoft.com/office/drawing/2014/main" id="{C1FAA049-33FC-405B-A265-C774F5B0A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58787"/>
              </p:ext>
            </p:extLst>
          </p:nvPr>
        </p:nvGraphicFramePr>
        <p:xfrm>
          <a:off x="140504" y="6298990"/>
          <a:ext cx="11687339" cy="43120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52839">
                  <a:extLst>
                    <a:ext uri="{9D8B030D-6E8A-4147-A177-3AD203B41FA5}">
                      <a16:colId xmlns:a16="http://schemas.microsoft.com/office/drawing/2014/main" val="250479518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2224194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912847382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83088033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708698562"/>
                    </a:ext>
                  </a:extLst>
                </a:gridCol>
                <a:gridCol w="1784096">
                  <a:extLst>
                    <a:ext uri="{9D8B030D-6E8A-4147-A177-3AD203B41FA5}">
                      <a16:colId xmlns:a16="http://schemas.microsoft.com/office/drawing/2014/main" val="1154707725"/>
                    </a:ext>
                  </a:extLst>
                </a:gridCol>
                <a:gridCol w="489204">
                  <a:extLst>
                    <a:ext uri="{9D8B030D-6E8A-4147-A177-3AD203B41FA5}">
                      <a16:colId xmlns:a16="http://schemas.microsoft.com/office/drawing/2014/main" val="1784379155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3346801467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566721443"/>
                    </a:ext>
                  </a:extLst>
                </a:gridCol>
              </a:tblGrid>
              <a:tr h="431206">
                <a:tc>
                  <a:txBody>
                    <a:bodyPr/>
                    <a:lstStyle/>
                    <a:p>
                      <a:r>
                        <a:rPr lang="de-DE" sz="2000" dirty="0"/>
                        <a:t>Schlüssel an Mieter: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Reithalle (Chip)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Reithalle (Schlüssel)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Reiterstübchen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Stall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835103"/>
                  </a:ext>
                </a:extLst>
              </a:tr>
            </a:tbl>
          </a:graphicData>
        </a:graphic>
      </p:graphicFrame>
      <p:sp>
        <p:nvSpPr>
          <p:cNvPr id="21" name="Textfeld 20">
            <a:extLst>
              <a:ext uri="{FF2B5EF4-FFF2-40B4-BE49-F238E27FC236}">
                <a16:creationId xmlns:a16="http://schemas.microsoft.com/office/drawing/2014/main" id="{EF2DE0DA-6770-4C8E-B343-9C0FB0CD1921}"/>
              </a:ext>
            </a:extLst>
          </p:cNvPr>
          <p:cNvSpPr txBox="1"/>
          <p:nvPr/>
        </p:nvSpPr>
        <p:spPr>
          <a:xfrm>
            <a:off x="241299" y="65872"/>
            <a:ext cx="8127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Übergabeprotokoll Vereinsanlage Reiterverein Kirtorf und Umgebung e.V.</a:t>
            </a:r>
          </a:p>
        </p:txBody>
      </p:sp>
      <p:graphicFrame>
        <p:nvGraphicFramePr>
          <p:cNvPr id="23" name="Tabelle 5">
            <a:extLst>
              <a:ext uri="{FF2B5EF4-FFF2-40B4-BE49-F238E27FC236}">
                <a16:creationId xmlns:a16="http://schemas.microsoft.com/office/drawing/2014/main" id="{83F9EE55-EDE2-4EDF-8394-8530F7552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509034"/>
              </p:ext>
            </p:extLst>
          </p:nvPr>
        </p:nvGraphicFramePr>
        <p:xfrm>
          <a:off x="140504" y="2641390"/>
          <a:ext cx="11670497" cy="3657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41319">
                  <a:extLst>
                    <a:ext uri="{9D8B030D-6E8A-4147-A177-3AD203B41FA5}">
                      <a16:colId xmlns:a16="http://schemas.microsoft.com/office/drawing/2014/main" val="2641352046"/>
                    </a:ext>
                  </a:extLst>
                </a:gridCol>
                <a:gridCol w="617674">
                  <a:extLst>
                    <a:ext uri="{9D8B030D-6E8A-4147-A177-3AD203B41FA5}">
                      <a16:colId xmlns:a16="http://schemas.microsoft.com/office/drawing/2014/main" val="2541058748"/>
                    </a:ext>
                  </a:extLst>
                </a:gridCol>
                <a:gridCol w="775120">
                  <a:extLst>
                    <a:ext uri="{9D8B030D-6E8A-4147-A177-3AD203B41FA5}">
                      <a16:colId xmlns:a16="http://schemas.microsoft.com/office/drawing/2014/main" val="2644303043"/>
                    </a:ext>
                  </a:extLst>
                </a:gridCol>
                <a:gridCol w="5085383">
                  <a:extLst>
                    <a:ext uri="{9D8B030D-6E8A-4147-A177-3AD203B41FA5}">
                      <a16:colId xmlns:a16="http://schemas.microsoft.com/office/drawing/2014/main" val="54412675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253506790"/>
                    </a:ext>
                  </a:extLst>
                </a:gridCol>
                <a:gridCol w="965201">
                  <a:extLst>
                    <a:ext uri="{9D8B030D-6E8A-4147-A177-3AD203B41FA5}">
                      <a16:colId xmlns:a16="http://schemas.microsoft.com/office/drawing/2014/main" val="446358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Gemeinschaftsräume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Stall/Paddocks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971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240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Reiterstübchen besenrein</a:t>
                      </a:r>
                      <a:endParaRPr lang="de-DE" sz="240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Arial" panose="020B0604020202020204" pitchFamily="34" charset="0"/>
                        <a:buNone/>
                      </a:pPr>
                      <a:r>
                        <a:rPr lang="de-DE" sz="2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Reithalle/Reitplatz/</a:t>
                      </a:r>
                      <a:r>
                        <a:rPr lang="de-DE" sz="200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Roundpen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240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abgeäppelt</a:t>
                      </a:r>
                      <a:endParaRPr lang="de-DE" sz="20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958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Teeküche besenrein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Arial" panose="020B0604020202020204" pitchFamily="34" charset="0"/>
                        <a:buNone/>
                      </a:pPr>
                      <a:r>
                        <a:rPr lang="de-DE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Hindernismaterialien zurückgeräumt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36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/>
                        <a:t>Geschirr sauber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Arial" panose="020B0604020202020204" pitchFamily="34" charset="0"/>
                        <a:buNone/>
                      </a:pPr>
                      <a:r>
                        <a:rPr lang="de-DE" sz="240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Stallgasse gefegt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49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t">
                        <a:buFont typeface="Arial" panose="020B0604020202020204" pitchFamily="34" charset="0"/>
                        <a:buNone/>
                      </a:pPr>
                      <a:r>
                        <a:rPr lang="de-DE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Spülmaschine ausgeräumt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Arial" panose="020B0604020202020204" pitchFamily="34" charset="0"/>
                        <a:buNone/>
                      </a:pPr>
                      <a:r>
                        <a:rPr lang="de-DE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Boxen sauber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14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Mülleimer geleert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Arial" panose="020B0604020202020204" pitchFamily="34" charset="0"/>
                        <a:buNone/>
                      </a:pPr>
                      <a:r>
                        <a:rPr lang="de-DE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Mist gesetzt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2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t">
                        <a:buFont typeface="Arial" panose="020B0604020202020204" pitchFamily="34" charset="0"/>
                        <a:buNone/>
                      </a:pPr>
                      <a:r>
                        <a:rPr lang="de-DE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Hallenvorraum gefegt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Paddocks </a:t>
                      </a:r>
                      <a:r>
                        <a:rPr lang="de-DE" sz="2400" dirty="0" err="1"/>
                        <a:t>abgeäppelt</a:t>
                      </a:r>
                      <a:r>
                        <a:rPr lang="de-DE" sz="2400" dirty="0"/>
                        <a:t> und geschlossen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438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Toiletten sauber</a:t>
                      </a:r>
                      <a:endParaRPr lang="de-DE" sz="240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2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 Sattelhalter (Metall) vorhanden</a:t>
                      </a:r>
                      <a:endParaRPr lang="de-DE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105338"/>
                  </a:ext>
                </a:extLst>
              </a:tr>
            </a:tbl>
          </a:graphicData>
        </a:graphic>
      </p:graphicFrame>
      <p:sp>
        <p:nvSpPr>
          <p:cNvPr id="24" name="Textfeld 23">
            <a:extLst>
              <a:ext uri="{FF2B5EF4-FFF2-40B4-BE49-F238E27FC236}">
                <a16:creationId xmlns:a16="http://schemas.microsoft.com/office/drawing/2014/main" id="{B6A56E9D-7B08-48AF-8F41-C2BAAA062787}"/>
              </a:ext>
            </a:extLst>
          </p:cNvPr>
          <p:cNvSpPr txBox="1"/>
          <p:nvPr/>
        </p:nvSpPr>
        <p:spPr>
          <a:xfrm>
            <a:off x="710604" y="15702736"/>
            <a:ext cx="319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Unterschrift Mieter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3AB201C-34D1-4EE8-A140-FD38B2694A27}"/>
              </a:ext>
            </a:extLst>
          </p:cNvPr>
          <p:cNvSpPr txBox="1"/>
          <p:nvPr/>
        </p:nvSpPr>
        <p:spPr>
          <a:xfrm>
            <a:off x="7030648" y="15745200"/>
            <a:ext cx="319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Unterschrift Reiterverein Kirtorf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C929D4B3-22B7-4DF1-80AB-1BB958A12E23}"/>
              </a:ext>
            </a:extLst>
          </p:cNvPr>
          <p:cNvCxnSpPr/>
          <p:nvPr/>
        </p:nvCxnSpPr>
        <p:spPr>
          <a:xfrm>
            <a:off x="710604" y="15702736"/>
            <a:ext cx="4131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8D86415F-354F-4C5C-B684-1BEE9E205068}"/>
              </a:ext>
            </a:extLst>
          </p:cNvPr>
          <p:cNvCxnSpPr/>
          <p:nvPr/>
        </p:nvCxnSpPr>
        <p:spPr>
          <a:xfrm>
            <a:off x="7112896" y="15702736"/>
            <a:ext cx="4131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F14145A4-BA8B-4DC1-B119-0E066B2B8753}"/>
              </a:ext>
            </a:extLst>
          </p:cNvPr>
          <p:cNvSpPr txBox="1"/>
          <p:nvPr/>
        </p:nvSpPr>
        <p:spPr>
          <a:xfrm>
            <a:off x="322906" y="1486671"/>
            <a:ext cx="11546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Zwischen dem Reiterverein Kirtorf und __________________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A4F8E60-C2DF-40DC-AA9D-40760051FABF}"/>
              </a:ext>
            </a:extLst>
          </p:cNvPr>
          <p:cNvSpPr txBox="1"/>
          <p:nvPr/>
        </p:nvSpPr>
        <p:spPr>
          <a:xfrm>
            <a:off x="140503" y="7761870"/>
            <a:ext cx="292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Name und Adresse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8D65E6-8211-412F-42DA-E87179578962}"/>
              </a:ext>
            </a:extLst>
          </p:cNvPr>
          <p:cNvSpPr txBox="1"/>
          <p:nvPr/>
        </p:nvSpPr>
        <p:spPr>
          <a:xfrm>
            <a:off x="140503" y="14685771"/>
            <a:ext cx="11796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**gemeint sind hier die aktiven Mitglieder, welche mit ihrem Pferd für das laufende Jahr zur Hallennutzung angemeldet sind.</a:t>
            </a:r>
          </a:p>
        </p:txBody>
      </p:sp>
    </p:spTree>
    <p:extLst>
      <p:ext uri="{BB962C8B-B14F-4D97-AF65-F5344CB8AC3E}">
        <p14:creationId xmlns:p14="http://schemas.microsoft.com/office/powerpoint/2010/main" val="273339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386</Words>
  <Application>Microsoft Office PowerPoint</Application>
  <PresentationFormat>Benutzerdefiniert</PresentationFormat>
  <Paragraphs>129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Elisabeth Well</dc:creator>
  <cp:lastModifiedBy>Elisabeth Weiß</cp:lastModifiedBy>
  <cp:revision>21</cp:revision>
  <cp:lastPrinted>2021-09-11T14:21:23Z</cp:lastPrinted>
  <dcterms:created xsi:type="dcterms:W3CDTF">2019-11-17T13:41:45Z</dcterms:created>
  <dcterms:modified xsi:type="dcterms:W3CDTF">2023-01-03T15:08:04Z</dcterms:modified>
</cp:coreProperties>
</file>